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10"/>
  </p:notesMasterIdLst>
  <p:handoutMasterIdLst>
    <p:handoutMasterId r:id="rId11"/>
  </p:handoutMasterIdLst>
  <p:sldIdLst>
    <p:sldId id="399" r:id="rId5"/>
    <p:sldId id="282" r:id="rId6"/>
    <p:sldId id="437" r:id="rId7"/>
    <p:sldId id="438" r:id="rId8"/>
    <p:sldId id="41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C2"/>
    <a:srgbClr val="00FFF0"/>
    <a:srgbClr val="2590EE"/>
    <a:srgbClr val="4A71BD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8"/>
    <p:restoredTop sz="94671"/>
  </p:normalViewPr>
  <p:slideViewPr>
    <p:cSldViewPr snapToGrid="0">
      <p:cViewPr varScale="1">
        <p:scale>
          <a:sx n="138" d="100"/>
          <a:sy n="138" d="100"/>
        </p:scale>
        <p:origin x="4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make-sum-divisible-by-p/description/" TargetMode="External"/><Relationship Id="rId2" Type="http://schemas.openxmlformats.org/officeDocument/2006/relationships/hyperlink" Target="https://leetcode.com/problems/product-of-array-except-self/description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leetcode.com/problems/maximum-points-you-can-obtain-from-cards/descrip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dRGRueKU3M&amp;list=PLJULIlvhz0rE83NKhnq7acXYIeA0o1dXb" TargetMode="External"/><Relationship Id="rId2" Type="http://schemas.openxmlformats.org/officeDocument/2006/relationships/hyperlink" Target="https://www.youtube.com/watch?v=YG6iX28hmd0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youtube.com/watch?v=9TlHvipP5yA&amp;list=PLDN4rrl48XKpZkf03iYFl-O29szjTrs_O&amp;index=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5393921"/>
            <a:ext cx="6489700" cy="400110"/>
          </a:xfrm>
        </p:spPr>
        <p:txBody>
          <a:bodyPr/>
          <a:lstStyle/>
          <a:p>
            <a:r>
              <a:rPr lang="en-US" dirty="0"/>
              <a:t>JULY 2025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4" y="1653938"/>
            <a:ext cx="8060366" cy="2111027"/>
          </a:xfrm>
        </p:spPr>
        <p:txBody>
          <a:bodyPr/>
          <a:lstStyle/>
          <a:p>
            <a:r>
              <a:rPr lang="en-US" sz="4400" dirty="0">
                <a:gradFill>
                  <a:gsLst>
                    <a:gs pos="0">
                      <a:schemeClr val="accent3"/>
                    </a:gs>
                    <a:gs pos="73000">
                      <a:schemeClr val="accent2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Prefix Sum</a:t>
            </a:r>
          </a:p>
          <a:p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3F984F-0EC7-59F3-7A19-A00D2F8262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4668" y="2820541"/>
            <a:ext cx="4487332" cy="40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8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7B12-94E5-1E8A-9A20-C930CC842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39153"/>
            <a:ext cx="5333999" cy="615553"/>
          </a:xfrm>
        </p:spPr>
        <p:txBody>
          <a:bodyPr/>
          <a:lstStyle/>
          <a:p>
            <a:r>
              <a:rPr lang="en-US" sz="4000" dirty="0"/>
              <a:t>What is Prefix Sum?</a:t>
            </a:r>
            <a:endParaRPr lang="en-US" sz="40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1546B-622D-951E-8EBF-623B0745C49E}"/>
              </a:ext>
            </a:extLst>
          </p:cNvPr>
          <p:cNvSpPr txBox="1"/>
          <p:nvPr/>
        </p:nvSpPr>
        <p:spPr>
          <a:xfrm>
            <a:off x="627063" y="2514600"/>
            <a:ext cx="418550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400" dirty="0">
              <a:ea typeface="Human Sans" charset="0"/>
              <a:cs typeface="Human Sans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BBD8245-2842-6349-8F48-B53C96A77D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0667" y="516536"/>
            <a:ext cx="5237770" cy="47698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+mn-lt"/>
              </a:rPr>
              <a:t>What is Prefix Sum?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Prefix sum at index </a:t>
            </a:r>
            <a:r>
              <a:rPr lang="en-US" sz="1800" dirty="0" err="1"/>
              <a:t>i</a:t>
            </a:r>
            <a:r>
              <a:rPr lang="en-US" sz="1800" dirty="0"/>
              <a:t> is the sum of all elements from start to index </a:t>
            </a:r>
            <a:r>
              <a:rPr lang="en-US" sz="1800" dirty="0" err="1"/>
              <a:t>i</a:t>
            </a:r>
            <a:r>
              <a:rPr lang="en-US" sz="1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Helps answer range sum queries in constant time after linear-time preprocessing.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Formula </a:t>
            </a:r>
          </a:p>
          <a:p>
            <a:pPr marL="468630" lvl="1" indent="-285750"/>
            <a:r>
              <a:rPr lang="en-US" sz="1600" dirty="0"/>
              <a:t>For array </a:t>
            </a:r>
            <a:r>
              <a:rPr lang="en-US" sz="1600" dirty="0" err="1"/>
              <a:t>arr</a:t>
            </a:r>
            <a:r>
              <a:rPr lang="en-US" sz="1600" dirty="0"/>
              <a:t>[] of length n:</a:t>
            </a:r>
          </a:p>
          <a:p>
            <a:pPr marL="468630" lvl="1" indent="-285750"/>
            <a:r>
              <a:rPr lang="en-US" sz="1600" dirty="0"/>
              <a:t>prefix[</a:t>
            </a:r>
            <a:r>
              <a:rPr lang="en-US" sz="1600" dirty="0" err="1"/>
              <a:t>i</a:t>
            </a:r>
            <a:r>
              <a:rPr lang="en-US" sz="1600" dirty="0"/>
              <a:t>] = prefix[</a:t>
            </a:r>
            <a:r>
              <a:rPr lang="en-US" sz="1600" dirty="0" err="1"/>
              <a:t>i</a:t>
            </a:r>
            <a:r>
              <a:rPr lang="en-US" sz="1600" dirty="0"/>
              <a:t> - 1] + </a:t>
            </a:r>
            <a:r>
              <a:rPr lang="en-US" sz="1600" dirty="0" err="1"/>
              <a:t>arr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Use Cases </a:t>
            </a:r>
          </a:p>
          <a:p>
            <a:pPr marL="468630" lvl="1" indent="-285750"/>
            <a:r>
              <a:rPr lang="en-US" sz="1600" dirty="0"/>
              <a:t>Fast range sum queries</a:t>
            </a:r>
          </a:p>
          <a:p>
            <a:pPr marL="468630" lvl="1" indent="-285750"/>
            <a:r>
              <a:rPr lang="en-US" sz="1600" dirty="0"/>
              <a:t>Counting subarrays with given sum</a:t>
            </a:r>
          </a:p>
          <a:p>
            <a:pPr marL="468630" lvl="1" indent="-285750"/>
            <a:r>
              <a:rPr lang="en-US" sz="1600" dirty="0"/>
              <a:t>Balance point detection</a:t>
            </a:r>
          </a:p>
          <a:p>
            <a:pPr marL="468630" lvl="1" indent="-285750"/>
            <a:r>
              <a:rPr lang="en-US" sz="1600" dirty="0"/>
              <a:t>Sliding window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266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B7EE-799D-08A3-1603-BF89F568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E1F9-2319-F3A4-84F1-170547EF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39153"/>
            <a:ext cx="5333999" cy="615553"/>
          </a:xfrm>
        </p:spPr>
        <p:txBody>
          <a:bodyPr/>
          <a:lstStyle/>
          <a:p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Practice Assignment</a:t>
            </a:r>
            <a:endParaRPr lang="en-US" sz="4000" b="0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757DD893-D63E-120D-86B0-E054781D2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0940" y="342437"/>
            <a:ext cx="5862000" cy="590033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https://leetcode.com/problems/product-of-array-except-self/description/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leetcode.com</a:t>
            </a:r>
            <a:r>
              <a:rPr lang="en-US" dirty="0"/>
              <a:t>/problems/check-if-all-the-integers-in-a-range-are-covered/description/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leetcode.com</a:t>
            </a:r>
            <a:r>
              <a:rPr lang="en-US" dirty="0"/>
              <a:t>/problems/subarray-sum-equals-k/description/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leetcode.com</a:t>
            </a:r>
            <a:r>
              <a:rPr lang="en-US" dirty="0"/>
              <a:t>/problems/minimum-size-subarray-sum/description/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https://leetcode.com/problems/make-sum-divisible-by-p/description/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https://leetcode.com/problems/maximum-points-you-can-obtain-from-cards/description/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https://</a:t>
            </a:r>
            <a:r>
              <a:rPr lang="en-US" b="1" dirty="0" err="1"/>
              <a:t>leetcode.com</a:t>
            </a:r>
            <a:r>
              <a:rPr lang="en-US" b="1" dirty="0"/>
              <a:t>/problems/shortest-subarray-with-sum-at-least-k/</a:t>
            </a:r>
          </a:p>
          <a:p>
            <a:r>
              <a:rPr lang="en-US" b="1" dirty="0"/>
              <a:t>(Some hint </a:t>
            </a:r>
            <a:r>
              <a:rPr lang="en-US" b="1" dirty="0">
                <a:sym typeface="Wingdings" pitchFamily="2" charset="2"/>
              </a:rPr>
              <a:t> - https://</a:t>
            </a:r>
            <a:r>
              <a:rPr lang="en-US" b="1" dirty="0" err="1">
                <a:sym typeface="Wingdings" pitchFamily="2" charset="2"/>
              </a:rPr>
              <a:t>www.youtube.com</a:t>
            </a:r>
            <a:r>
              <a:rPr lang="en-US" b="1" dirty="0">
                <a:sym typeface="Wingdings" pitchFamily="2" charset="2"/>
              </a:rPr>
              <a:t>/</a:t>
            </a:r>
            <a:r>
              <a:rPr lang="en-US" b="1" dirty="0" err="1">
                <a:sym typeface="Wingdings" pitchFamily="2" charset="2"/>
              </a:rPr>
              <a:t>watch?v</a:t>
            </a:r>
            <a:r>
              <a:rPr lang="en-US" b="1" dirty="0">
                <a:sym typeface="Wingdings" pitchFamily="2" charset="2"/>
              </a:rPr>
              <a:t>=</a:t>
            </a:r>
            <a:r>
              <a:rPr lang="en-US" b="1" dirty="0" err="1">
                <a:sym typeface="Wingdings" pitchFamily="2" charset="2"/>
              </a:rPr>
              <a:t>Dq_ObZwTY_Q</a:t>
            </a:r>
            <a:r>
              <a:rPr lang="en-US" b="1" dirty="0">
                <a:sym typeface="Wingdings" pitchFamily="2" charset="2"/>
              </a:rPr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183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4FB2C-F75F-A667-7485-79A59016A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0A31-6EFB-1296-84B7-2F6D234C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39153"/>
            <a:ext cx="5333999" cy="615553"/>
          </a:xfrm>
        </p:spPr>
        <p:txBody>
          <a:bodyPr/>
          <a:lstStyle/>
          <a:p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Additional Resources</a:t>
            </a:r>
            <a:endParaRPr lang="en-US" sz="4000" b="0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0A6D3F69-03BD-1BC6-6DCF-D3C9B1E5F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0940" y="342437"/>
            <a:ext cx="5862000" cy="4901598"/>
          </a:xfrm>
        </p:spPr>
        <p:txBody>
          <a:bodyPr/>
          <a:lstStyle/>
          <a:p>
            <a:r>
              <a:rPr lang="en-US" b="1" dirty="0"/>
              <a:t>Trie – Prefix Concept for Strings/Character (</a:t>
            </a:r>
            <a:r>
              <a:rPr lang="en-US" b="1" dirty="0">
                <a:hlinkClick r:id="rId2"/>
              </a:rPr>
              <a:t>https://www.youtube.com/watch?v=YG6iX28hmd0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b="1" dirty="0"/>
              <a:t>Dynamic Programming: </a:t>
            </a:r>
            <a:r>
              <a:rPr lang="en-US" b="1" dirty="0">
                <a:hlinkClick r:id="rId3"/>
              </a:rPr>
              <a:t>https://www.youtube.com/watch?v=5dRGRueKU3M&amp;list=PLJULIlvhz0rE83NKhnq7acXYIeA0o1dXb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Time and Space Complexity:  </a:t>
            </a:r>
            <a:r>
              <a:rPr lang="en-US" b="1" dirty="0">
                <a:hlinkClick r:id="rId4"/>
              </a:rPr>
              <a:t>https://www.youtube.com/watch?v=9TlHvipP5yA&amp;list=PLDN4rrl48XKpZkf03iYFl-O29szjTrs_O&amp;index=6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269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29721E09-4906-A364-31EC-4C9F6DE1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932" y="2875002"/>
            <a:ext cx="4220135" cy="1107996"/>
          </a:xfrm>
        </p:spPr>
        <p:txBody>
          <a:bodyPr/>
          <a:lstStyle/>
          <a:p>
            <a:r>
              <a: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824767816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3752</TotalTime>
  <Words>273</Words>
  <Application>Microsoft Macintosh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Bold</vt:lpstr>
      <vt:lpstr>Calibri Light</vt:lpstr>
      <vt:lpstr>Courier New</vt:lpstr>
      <vt:lpstr>Human Sans</vt:lpstr>
      <vt:lpstr>Wingdings</vt:lpstr>
      <vt:lpstr>EPAM Master Light 2023.1</vt:lpstr>
      <vt:lpstr>PowerPoint Presentation</vt:lpstr>
      <vt:lpstr>What is Prefix Sum?</vt:lpstr>
      <vt:lpstr>Practice Assignment</vt:lpstr>
      <vt:lpstr>Additional Resources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Aswin Namboothiri</cp:lastModifiedBy>
  <cp:revision>27</cp:revision>
  <dcterms:created xsi:type="dcterms:W3CDTF">2020-10-26T14:33:58Z</dcterms:created>
  <dcterms:modified xsi:type="dcterms:W3CDTF">2025-07-23T06:06:38Z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